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AF53C6B-5943-44AA-B2FC-3CE0449C7AAC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26E28E1-C781-469C-9AC7-912D2B90A22E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1196753"/>
            <a:ext cx="7772400" cy="2016224"/>
          </a:xfrm>
        </p:spPr>
        <p:txBody>
          <a:bodyPr>
            <a:normAutofit/>
          </a:bodyPr>
          <a:lstStyle/>
          <a:p>
            <a:r>
              <a:rPr lang="fr-FR" b="1" dirty="0" smtClean="0"/>
              <a:t>Le panier de soins couvert par les mutuelle</a:t>
            </a:r>
            <a:r>
              <a:rPr lang="fr-FR" b="1" dirty="0" smtClean="0">
                <a:solidFill>
                  <a:schemeClr val="bg1"/>
                </a:solidFill>
              </a:rPr>
              <a:t>s</a:t>
            </a:r>
            <a:r>
              <a:rPr lang="fr-FR" b="1" dirty="0" smtClean="0"/>
              <a:t>  de santé.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9912" y="6237312"/>
            <a:ext cx="5176192" cy="432048"/>
          </a:xfrm>
        </p:spPr>
        <p:txBody>
          <a:bodyPr>
            <a:normAutofit/>
          </a:bodyPr>
          <a:lstStyle/>
          <a:p>
            <a:pPr algn="just"/>
            <a:r>
              <a:rPr lang="fr-FR" sz="105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Présentation panier de soins mutuelle de santé </a:t>
            </a:r>
            <a:r>
              <a:rPr lang="fr-FR" sz="105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laafi</a:t>
            </a:r>
            <a:r>
              <a:rPr lang="fr-FR" sz="105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la </a:t>
            </a:r>
            <a:r>
              <a:rPr lang="fr-FR" sz="105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bumbu</a:t>
            </a:r>
            <a:r>
              <a:rPr lang="fr-FR" sz="105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la </a:t>
            </a:r>
            <a:r>
              <a:rPr lang="fr-FR" sz="105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commnune</a:t>
            </a:r>
            <a:r>
              <a:rPr lang="fr-FR" sz="105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</a:t>
            </a:r>
            <a:r>
              <a:rPr lang="fr-FR" sz="105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Saaba</a:t>
            </a:r>
            <a:endParaRPr lang="fr-FR" sz="105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12032" y="3581400"/>
            <a:ext cx="64008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3000" b="1" i="1" dirty="0" smtClean="0">
                <a:solidFill>
                  <a:schemeClr val="accent3">
                    <a:lumMod val="50000"/>
                  </a:schemeClr>
                </a:solidFill>
              </a:rPr>
              <a:t>Exemple de la mutuelle de santé </a:t>
            </a:r>
            <a:r>
              <a:rPr lang="fr-FR" sz="3000" b="1" i="1" dirty="0" err="1" smtClean="0">
                <a:solidFill>
                  <a:schemeClr val="accent3">
                    <a:lumMod val="50000"/>
                  </a:schemeClr>
                </a:solidFill>
              </a:rPr>
              <a:t>Laafi</a:t>
            </a:r>
            <a:r>
              <a:rPr lang="fr-FR" sz="3000" b="1" i="1" dirty="0" smtClean="0">
                <a:solidFill>
                  <a:schemeClr val="accent3">
                    <a:lumMod val="50000"/>
                  </a:schemeClr>
                </a:solidFill>
              </a:rPr>
              <a:t> La </a:t>
            </a:r>
            <a:r>
              <a:rPr lang="fr-FR" sz="3000" b="1" i="1" dirty="0" err="1" smtClean="0">
                <a:solidFill>
                  <a:schemeClr val="accent3">
                    <a:lumMod val="50000"/>
                  </a:schemeClr>
                </a:solidFill>
              </a:rPr>
              <a:t>Bumbu</a:t>
            </a:r>
            <a:r>
              <a:rPr lang="fr-FR" sz="3000" b="1" i="1" dirty="0" smtClean="0">
                <a:solidFill>
                  <a:schemeClr val="accent3">
                    <a:lumMod val="50000"/>
                  </a:schemeClr>
                </a:solidFill>
              </a:rPr>
              <a:t> de la commune de SAABA</a:t>
            </a:r>
          </a:p>
          <a:p>
            <a:pPr algn="r"/>
            <a:r>
              <a:rPr lang="fr-FR" sz="17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09 et 10 juin 2015</a:t>
            </a:r>
            <a:endParaRPr lang="fr-FR" sz="17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36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1008112"/>
          </a:xfrm>
        </p:spPr>
        <p:txBody>
          <a:bodyPr/>
          <a:lstStyle/>
          <a:p>
            <a:r>
              <a:rPr lang="fr-FR" dirty="0" smtClean="0"/>
              <a:t>Attentes des mutuelles de santé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2276872"/>
            <a:ext cx="6976864" cy="2952328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Au vu de l’expérience acquise, les mutuelles de santé attendent l’avènement de l’AMU afin de pouvoir jouer pleinement leur rôle sur le terrain comme préconisé dans le projet de 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smtClean="0">
                <a:solidFill>
                  <a:schemeClr val="tx1"/>
                </a:solidFill>
              </a:rPr>
              <a:t>loi sur l’AMU,</a:t>
            </a:r>
            <a:r>
              <a:rPr lang="fr-FR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 smtClean="0">
                <a:solidFill>
                  <a:schemeClr val="tx1"/>
                </a:solidFill>
              </a:rPr>
              <a:t>pour un accès aux soins de santé par tous.</a:t>
            </a:r>
          </a:p>
          <a:p>
            <a:pPr algn="just"/>
            <a:endParaRPr lang="fr-FR" sz="2800" b="1" strike="sngStrik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87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Je vous remercie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3851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7704856" cy="3816424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bg1"/>
                </a:solidFill>
              </a:rPr>
              <a:t>Plan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Présentation de la mutuelle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Présentation du panier de soins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Rôle des mutuelles de santé dans l’AMU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Attentes des populations </a:t>
            </a:r>
          </a:p>
          <a:p>
            <a:pPr algn="just"/>
            <a:endParaRPr lang="fr-FR" sz="2800" b="1" dirty="0" smtClean="0">
              <a:solidFill>
                <a:schemeClr val="tx1"/>
              </a:solidFill>
            </a:endParaRPr>
          </a:p>
          <a:p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764223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936104"/>
          </a:xfrm>
        </p:spPr>
        <p:txBody>
          <a:bodyPr/>
          <a:lstStyle/>
          <a:p>
            <a:r>
              <a:rPr lang="fr-FR" dirty="0" smtClean="0"/>
              <a:t>Présentation de la mutuelle. 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8280920" cy="4104456"/>
          </a:xfrm>
        </p:spPr>
        <p:txBody>
          <a:bodyPr>
            <a:normAutofit/>
          </a:bodyPr>
          <a:lstStyle/>
          <a:p>
            <a:pPr algn="just"/>
            <a:r>
              <a:rPr lang="fr-FR" sz="2800" b="1" dirty="0" smtClean="0">
                <a:solidFill>
                  <a:schemeClr val="tx1"/>
                </a:solidFill>
              </a:rPr>
              <a:t>Assemblée générale constitutive: 04 mars 2004</a:t>
            </a:r>
          </a:p>
          <a:p>
            <a:pPr algn="just"/>
            <a:r>
              <a:rPr lang="fr-FR" sz="2800" b="1" dirty="0" smtClean="0">
                <a:solidFill>
                  <a:schemeClr val="tx1"/>
                </a:solidFill>
              </a:rPr>
              <a:t>Organisation: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Assemblée générale des membres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Bureau exécutif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Bureaux locaux (démembrements villageois)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Comité de contrôle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Une gérante</a:t>
            </a:r>
          </a:p>
          <a:p>
            <a:pPr algn="just"/>
            <a:endParaRPr lang="fr-F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704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864096"/>
          </a:xfrm>
        </p:spPr>
        <p:txBody>
          <a:bodyPr/>
          <a:lstStyle/>
          <a:p>
            <a:r>
              <a:rPr lang="fr-FR" dirty="0" smtClean="0"/>
              <a:t>Présentation de la mutuelle.2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80920" cy="5400600"/>
          </a:xfrm>
        </p:spPr>
        <p:txBody>
          <a:bodyPr>
            <a:noAutofit/>
          </a:bodyPr>
          <a:lstStyle/>
          <a:p>
            <a:pPr algn="just"/>
            <a:r>
              <a:rPr lang="fr-FR" sz="2800" b="1" dirty="0" smtClean="0">
                <a:solidFill>
                  <a:schemeClr val="tx1"/>
                </a:solidFill>
              </a:rPr>
              <a:t>Objectif: Contribuer à améliorer l’état de santé des populations en leur facilitant l’accès aux soins de santé à moindre coûts.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Modalité de d’adhésion: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Résider dans la commune de </a:t>
            </a:r>
            <a:r>
              <a:rPr lang="fr-FR" sz="2800" b="1" dirty="0" err="1" smtClean="0">
                <a:solidFill>
                  <a:schemeClr val="tx1"/>
                </a:solidFill>
              </a:rPr>
              <a:t>Saaba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Accepter se conformer aux règlements de la mutuelle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Payer son droit d’adhésion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Payer sa cotisation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Accepter la période d’observation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Accepter les MEG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endParaRPr lang="fr-FR" sz="2800" b="1" dirty="0" smtClean="0">
              <a:solidFill>
                <a:schemeClr val="tx1"/>
              </a:solidFill>
            </a:endParaRPr>
          </a:p>
          <a:p>
            <a:endParaRPr lang="fr-F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581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52128"/>
          </a:xfrm>
        </p:spPr>
        <p:txBody>
          <a:bodyPr/>
          <a:lstStyle/>
          <a:p>
            <a:r>
              <a:rPr lang="fr-FR" dirty="0" smtClean="0"/>
              <a:t>Présentation de la mutuelle.3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424936" cy="4536504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Modalités de prise en charge: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Se rendre dans un centre de santé conventionné avec son carnet de membre à jour de sa cotisation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Payer sa cote part du montant total de la prestation au centre de santé (coût de l’acte et de l’ordonnance)</a:t>
            </a:r>
          </a:p>
        </p:txBody>
      </p:sp>
    </p:spTree>
    <p:extLst>
      <p:ext uri="{BB962C8B-B14F-4D97-AF65-F5344CB8AC3E}">
        <p14:creationId xmlns:p14="http://schemas.microsoft.com/office/powerpoint/2010/main" val="8005478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9796" y="188640"/>
            <a:ext cx="7772400" cy="792088"/>
          </a:xfrm>
        </p:spPr>
        <p:txBody>
          <a:bodyPr/>
          <a:lstStyle/>
          <a:p>
            <a:r>
              <a:rPr lang="fr-FR" dirty="0" smtClean="0"/>
              <a:t>Présentation de la mutuelle.4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920" cy="3672408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Centres de santé conventionnés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09 CSPS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1 CM</a:t>
            </a:r>
          </a:p>
          <a:p>
            <a:pPr marL="1371600" lvl="2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chemeClr val="tx1"/>
                </a:solidFill>
              </a:rPr>
              <a:t>1 clinique privée</a:t>
            </a:r>
            <a:endParaRPr lang="fr-FR" sz="2800" b="1" dirty="0">
              <a:solidFill>
                <a:schemeClr val="tx1"/>
              </a:solidFill>
            </a:endParaRPr>
          </a:p>
          <a:p>
            <a:pPr lvl="2" algn="just"/>
            <a:r>
              <a:rPr lang="fr-FR" sz="2800" b="1" dirty="0" smtClean="0">
                <a:solidFill>
                  <a:schemeClr val="tx1"/>
                </a:solidFill>
              </a:rPr>
              <a:t>Notons que l’ensemble de ces centres de santé sont implantés dans la commune de SAABA</a:t>
            </a:r>
          </a:p>
          <a:p>
            <a:pPr lvl="2" algn="just"/>
            <a:endParaRPr lang="fr-FR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25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9796" y="188640"/>
            <a:ext cx="7772400" cy="792088"/>
          </a:xfrm>
        </p:spPr>
        <p:txBody>
          <a:bodyPr/>
          <a:lstStyle/>
          <a:p>
            <a:r>
              <a:rPr lang="fr-FR" dirty="0" smtClean="0"/>
              <a:t>Présentation de la mutuelle.5</a:t>
            </a:r>
            <a:endParaRPr lang="fr-FR" dirty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802599" y="1484784"/>
            <a:ext cx="7225785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Montant de la cotisation: 2400 f </a:t>
            </a:r>
            <a:r>
              <a:rPr lang="fr-FR" sz="2300" b="1" dirty="0" err="1" smtClean="0">
                <a:solidFill>
                  <a:schemeClr val="tx1"/>
                </a:solidFill>
              </a:rPr>
              <a:t>cfa</a:t>
            </a:r>
            <a:r>
              <a:rPr lang="fr-FR" sz="2300" b="1" dirty="0" smtClean="0">
                <a:solidFill>
                  <a:schemeClr val="tx1"/>
                </a:solidFill>
              </a:rPr>
              <a:t> par an/pers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Taux de prise en charge 100%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Niveau de couverture: CSPS, CM</a:t>
            </a:r>
          </a:p>
          <a:p>
            <a:pPr algn="just"/>
            <a:endParaRPr lang="fr-FR" dirty="0" smtClean="0"/>
          </a:p>
          <a:p>
            <a:pPr lvl="2" algn="just"/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2123728" y="980728"/>
            <a:ext cx="3816424" cy="504056"/>
          </a:xfrm>
        </p:spPr>
        <p:txBody>
          <a:bodyPr>
            <a:noAutofit/>
          </a:bodyPr>
          <a:lstStyle/>
          <a:p>
            <a:r>
              <a:rPr lang="fr-FR" sz="2300" b="1" dirty="0" smtClean="0">
                <a:solidFill>
                  <a:schemeClr val="tx1"/>
                </a:solidFill>
              </a:rPr>
              <a:t>Cotisation 2004-2006 </a:t>
            </a:r>
            <a:endParaRPr lang="fr-FR" sz="2300" b="1" dirty="0">
              <a:solidFill>
                <a:schemeClr val="tx1"/>
              </a:solidFill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802598" y="3068960"/>
            <a:ext cx="7917931" cy="30243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just"/>
            <a:r>
              <a:rPr lang="fr-FR" b="1" dirty="0" smtClean="0">
                <a:solidFill>
                  <a:schemeClr val="tx1"/>
                </a:solidFill>
              </a:rPr>
              <a:t>		</a:t>
            </a:r>
            <a:r>
              <a:rPr lang="fr-FR" sz="2300" b="1" dirty="0" smtClean="0">
                <a:solidFill>
                  <a:schemeClr val="tx1"/>
                </a:solidFill>
              </a:rPr>
              <a:t>Cotisation 2006-2015 </a:t>
            </a:r>
          </a:p>
          <a:p>
            <a:pPr marL="0" lvl="2" algn="just"/>
            <a:r>
              <a:rPr lang="fr-FR" sz="2300" b="1" dirty="0" smtClean="0">
                <a:solidFill>
                  <a:schemeClr val="tx1"/>
                </a:solidFill>
              </a:rPr>
              <a:t>Instauration d’un ticket modérateur suite à des constats d’abus et de surconsommations mettant ainsi la mutuelle en difficulté financière.</a:t>
            </a:r>
            <a:endParaRPr lang="fr-FR" sz="2300" b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Montant de la cotisation: 2400 f </a:t>
            </a:r>
            <a:r>
              <a:rPr lang="fr-FR" sz="2300" b="1" dirty="0" err="1" smtClean="0">
                <a:solidFill>
                  <a:schemeClr val="tx1"/>
                </a:solidFill>
              </a:rPr>
              <a:t>cfa</a:t>
            </a:r>
            <a:r>
              <a:rPr lang="fr-FR" sz="2300" b="1" dirty="0" smtClean="0">
                <a:solidFill>
                  <a:schemeClr val="tx1"/>
                </a:solidFill>
              </a:rPr>
              <a:t> par an/pers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Taux de prise en charge 80% </a:t>
            </a:r>
            <a:endParaRPr lang="fr-FR" sz="2300" b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Ticket </a:t>
            </a:r>
            <a:r>
              <a:rPr lang="fr-FR" sz="2300" b="1" dirty="0" smtClean="0">
                <a:solidFill>
                  <a:schemeClr val="tx1"/>
                </a:solidFill>
              </a:rPr>
              <a:t>modérateur: 20%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300" b="1" dirty="0" smtClean="0">
                <a:solidFill>
                  <a:schemeClr val="tx1"/>
                </a:solidFill>
              </a:rPr>
              <a:t>Niveau de couverture: CSPS, CM</a:t>
            </a:r>
          </a:p>
          <a:p>
            <a:pPr algn="just"/>
            <a:endParaRPr lang="fr-FR" dirty="0" smtClean="0"/>
          </a:p>
          <a:p>
            <a:pPr lvl="2"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8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+mn-lt"/>
              </a:rPr>
              <a:t>Le panier de soins</a:t>
            </a:r>
            <a:endParaRPr lang="fr-FR" dirty="0">
              <a:latin typeface="+mn-lt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403648" y="1268760"/>
            <a:ext cx="6120680" cy="52565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sz="2800" b="1" dirty="0" smtClean="0">
                <a:solidFill>
                  <a:srgbClr val="FF0000"/>
                </a:solidFill>
              </a:rPr>
              <a:t>PMA CSPS et CM : 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Mise en observation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Médicaments essentiels et génériques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Accouchement eutocique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Accouchement dystocique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Évacuations 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Petites chirurgies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fr-FR" sz="2800" b="1" dirty="0" smtClean="0">
                <a:solidFill>
                  <a:schemeClr val="tx1"/>
                </a:solidFill>
              </a:rPr>
              <a:t>Examens de laboratoire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662565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1152128"/>
          </a:xfrm>
        </p:spPr>
        <p:txBody>
          <a:bodyPr/>
          <a:lstStyle/>
          <a:p>
            <a:r>
              <a:rPr lang="fr-FR" dirty="0" smtClean="0"/>
              <a:t>Rôles des mutuelles de santé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8064896" cy="4896544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Organes de proximité</a:t>
            </a:r>
          </a:p>
          <a:p>
            <a:pPr algn="just"/>
            <a:r>
              <a:rPr lang="fr-FR" b="1" dirty="0">
                <a:solidFill>
                  <a:schemeClr val="tx1"/>
                </a:solidFill>
              </a:rPr>
              <a:t>Sensibilisation (déjà entamée sur l’AMU</a:t>
            </a:r>
            <a:r>
              <a:rPr lang="fr-FR" b="1" dirty="0" smtClean="0">
                <a:solidFill>
                  <a:schemeClr val="tx1"/>
                </a:solidFill>
              </a:rPr>
              <a:t>),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Outil disponible d’information des populations sur l’assurance santé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Une expertise dans la gestion</a:t>
            </a:r>
            <a:r>
              <a:rPr lang="fr-FR" b="1" dirty="0">
                <a:solidFill>
                  <a:schemeClr val="tx1"/>
                </a:solidFill>
              </a:rPr>
              <a:t>, </a:t>
            </a:r>
            <a:r>
              <a:rPr lang="fr-FR" b="1" dirty="0" smtClean="0">
                <a:solidFill>
                  <a:schemeClr val="tx1"/>
                </a:solidFill>
              </a:rPr>
              <a:t>le </a:t>
            </a:r>
            <a:r>
              <a:rPr lang="fr-FR" b="1" dirty="0">
                <a:solidFill>
                  <a:schemeClr val="tx1"/>
                </a:solidFill>
              </a:rPr>
              <a:t>contrôle, </a:t>
            </a:r>
            <a:r>
              <a:rPr lang="fr-FR" b="1" dirty="0" smtClean="0">
                <a:solidFill>
                  <a:schemeClr val="tx1"/>
                </a:solidFill>
              </a:rPr>
              <a:t>la formation</a:t>
            </a:r>
            <a:r>
              <a:rPr lang="fr-FR" b="1" dirty="0">
                <a:solidFill>
                  <a:schemeClr val="tx1"/>
                </a:solidFill>
              </a:rPr>
              <a:t>, </a:t>
            </a:r>
            <a:r>
              <a:rPr lang="fr-FR" b="1" dirty="0" smtClean="0">
                <a:solidFill>
                  <a:schemeClr val="tx1"/>
                </a:solidFill>
              </a:rPr>
              <a:t>la rationalisation des prestations</a:t>
            </a:r>
          </a:p>
          <a:p>
            <a:pPr algn="just"/>
            <a:r>
              <a:rPr lang="fr-FR" b="1" dirty="0" smtClean="0">
                <a:solidFill>
                  <a:schemeClr val="tx1"/>
                </a:solidFill>
              </a:rPr>
              <a:t>Mobilisation sociale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Outil de diffusion de l’AMU dans le monde rural et le secteur non structuré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Outil de remontée du niveau de satisfaction des bénéficiaires de l’AMU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fr-FR" b="1" dirty="0" smtClean="0">
                <a:solidFill>
                  <a:schemeClr val="tx1"/>
                </a:solidFill>
              </a:rPr>
              <a:t>Contrôle social etc.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97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307</TotalTime>
  <Words>414</Words>
  <Application>Microsoft Office PowerPoint</Application>
  <PresentationFormat>Affichage à l'écran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Vagues</vt:lpstr>
      <vt:lpstr>Le panier de soins couvert par les mutuelles  de santé.</vt:lpstr>
      <vt:lpstr>Présentation PowerPoint</vt:lpstr>
      <vt:lpstr>Présentation de la mutuelle. 1</vt:lpstr>
      <vt:lpstr>Présentation de la mutuelle.2</vt:lpstr>
      <vt:lpstr>Présentation de la mutuelle.3</vt:lpstr>
      <vt:lpstr>Présentation de la mutuelle.4</vt:lpstr>
      <vt:lpstr>Présentation de la mutuelle.5</vt:lpstr>
      <vt:lpstr>Le panier de soins</vt:lpstr>
      <vt:lpstr>Rôles des mutuelles de santé</vt:lpstr>
      <vt:lpstr>Attentes des mutuelles de santé</vt:lpstr>
      <vt:lpstr>Je vous remercie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panier de soins couvert par la mutuelle  de santé de la commune de SAABA</dc:title>
  <dc:creator>ASMADE</dc:creator>
  <cp:lastModifiedBy>ASMADE</cp:lastModifiedBy>
  <cp:revision>29</cp:revision>
  <dcterms:created xsi:type="dcterms:W3CDTF">2015-06-08T08:14:27Z</dcterms:created>
  <dcterms:modified xsi:type="dcterms:W3CDTF">2015-06-08T16:31:44Z</dcterms:modified>
</cp:coreProperties>
</file>